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6" r:id="rId4"/>
    <p:sldId id="292" r:id="rId5"/>
    <p:sldId id="299" r:id="rId6"/>
    <p:sldId id="295" r:id="rId7"/>
    <p:sldId id="293" r:id="rId8"/>
    <p:sldId id="287" r:id="rId9"/>
    <p:sldId id="289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05B1D-DD01-E80F-AAD5-E4D606BDE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DB0B33-AC42-F91C-FAC5-16FF187F1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F50884-D361-216D-2BF4-B25CDF70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E247-AEC6-49A9-AAC6-0284CB71E2F6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D2D07B-1618-BE37-7158-64ACA590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6C321-0BE5-458D-E93C-C7F65E05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680-B17C-49D4-8EE5-FA19EFB2D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47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40452B-7BC7-443D-323A-6964B44B7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F621EC-57B0-6B4A-DAB6-F584C057E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A791FD-CBAF-A143-BAE5-50263815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E247-AEC6-49A9-AAC6-0284CB71E2F6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94FB-17E5-7FB6-208F-5FD5BEA5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605358-DD61-27A9-E061-A73974F2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680-B17C-49D4-8EE5-FA19EFB2D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220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BFAE9AD-C297-5B34-2BB1-E34326C24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11EE2D-9832-6B3E-D180-CCDFE4E75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2C1E9C-E9E7-F0E9-2AEA-C49E4C91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E247-AEC6-49A9-AAC6-0284CB71E2F6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D1C3A3-F838-E91B-1F6F-AE6AE3BA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D69018-E3C3-F19A-4857-A691743C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680-B17C-49D4-8EE5-FA19EFB2D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80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1D088-1157-4FED-72BE-8EAC7B4FC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6797B4-B28C-F45D-3ED5-AB931C765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8E0A4B-E742-00D5-F374-B13EEA56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E247-AEC6-49A9-AAC6-0284CB71E2F6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375D89-B1A8-8362-07E6-CCE7C8DF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7BCCDC-679E-B6CB-D65B-E2AA5BC4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680-B17C-49D4-8EE5-FA19EFB2D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989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26D20-2066-BE08-DF43-27958BD9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4B74B1-BBE0-1F93-29F0-E3A7B6879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37EC99-AC53-A9B7-CADE-6DCEBC55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E247-AEC6-49A9-AAC6-0284CB71E2F6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77A18-7606-AA47-424F-6ED04275D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4FAA9-78E9-D342-BAA6-D73C80B3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680-B17C-49D4-8EE5-FA19EFB2D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40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531F8-104A-98B1-3F23-D577AF5E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84A279-2E4C-D9E7-F943-66E7E8731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9E8FEA-5287-5600-BA4A-333709838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67A636-9EEE-EED3-4DB8-031B24AF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E247-AEC6-49A9-AAC6-0284CB71E2F6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9127D4-7AF7-33A0-B844-0B2DABE3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E29A42-DF8E-596B-8F86-E820B363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680-B17C-49D4-8EE5-FA19EFB2D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049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E9B1C-CF9B-F197-02F1-EDDAC68D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9AD6C2-BAFC-DFC8-2146-B9C08BF90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35FBB7-DB41-6417-D9A5-E3AB2773F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9034FA-99ED-CE32-29AD-9D20BF1B7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CBF8AF-9DC1-C984-240C-0C030D149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899024-37FF-E81E-9EC5-7A225BCE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E247-AEC6-49A9-AAC6-0284CB71E2F6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6E001B3-CF6E-A27F-DF1C-F07184A8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480706-EBE0-E2AA-05F0-1291D586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680-B17C-49D4-8EE5-FA19EFB2D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554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E067A-FA3F-70FA-2256-F7F2163A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9B3DF2-C1AC-8661-048D-85943D16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E247-AEC6-49A9-AAC6-0284CB71E2F6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E940BA-890D-D5C2-E03C-1F1FD24C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C4D26F-F965-BE38-0D63-9C8648744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680-B17C-49D4-8EE5-FA19EFB2D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867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F4EFF6-30A1-2914-3CA2-DC284977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E247-AEC6-49A9-AAC6-0284CB71E2F6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CAB4C2-0615-2A45-3863-D7AE0850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6225F8-0863-6AAE-7DF9-EC6A0645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680-B17C-49D4-8EE5-FA19EFB2D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179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3F900-F7C1-B979-CD4E-52820752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A4D825-D7D5-AE73-AF2F-78A5AEFF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93E628-8D66-9ECD-644B-045F4161E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25E8D5-CAE9-A95A-8D29-0912C513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E247-AEC6-49A9-AAC6-0284CB71E2F6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CBE2C1-F853-0504-403C-A1F6293A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577825-FDDD-92CF-9EE4-9FF83DA2E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680-B17C-49D4-8EE5-FA19EFB2D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54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5A600-C2BC-AAD1-0F6A-B92BB430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FD8F68-EBC6-9427-D34A-9A722AAEF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A3A484-5FB7-5B8C-FF29-7ED7712AB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476323-23C8-CB10-EA6A-17977EA7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E247-AEC6-49A9-AAC6-0284CB71E2F6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7EEBFD-D2E6-8345-1BCB-E11228B5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7AA1DA-1FE1-A41A-6E7D-7BCFCA38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5680-B17C-49D4-8EE5-FA19EFB2D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935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E658F5-8D81-19C3-5540-4510FB0D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C10436-1867-D7A0-453D-CE42BF5B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64A951-86CB-4770-9C48-57D23D06A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EE247-AEC6-49A9-AAC6-0284CB71E2F6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18168-38C0-C128-8650-1A0B6AB4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9CD6D3-07B9-4EE0-7AB8-71F114B0E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5680-B17C-49D4-8EE5-FA19EFB2D1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68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Forma&#10;&#10;Descripción generada automáticamente con confianza baja">
            <a:extLst>
              <a:ext uri="{FF2B5EF4-FFF2-40B4-BE49-F238E27FC236}">
                <a16:creationId xmlns:a16="http://schemas.microsoft.com/office/drawing/2014/main" id="{60368B59-DBCE-90F4-C898-C9D37C64C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1" cy="6858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FDDEA49-4E01-E7D4-788C-B0C13A3C7B3C}"/>
              </a:ext>
            </a:extLst>
          </p:cNvPr>
          <p:cNvSpPr txBox="1"/>
          <p:nvPr/>
        </p:nvSpPr>
        <p:spPr>
          <a:xfrm>
            <a:off x="595423" y="365434"/>
            <a:ext cx="4082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002060"/>
                </a:solidFill>
                <a:latin typeface="Lato" panose="020F0502020204030203" pitchFamily="34" charset="0"/>
              </a:rPr>
              <a:t>Hommik</a:t>
            </a:r>
            <a:r>
              <a:rPr lang="es-MX" sz="2000" b="1" dirty="0">
                <a:solidFill>
                  <a:srgbClr val="002060"/>
                </a:solidFill>
                <a:latin typeface="Lato" panose="020F0502020204030203" pitchFamily="34" charset="0"/>
              </a:rPr>
              <a:t> </a:t>
            </a:r>
            <a:r>
              <a:rPr lang="es-MX" sz="2000" b="1" dirty="0" err="1">
                <a:solidFill>
                  <a:srgbClr val="002060"/>
                </a:solidFill>
                <a:latin typeface="Lato" panose="020F0502020204030203" pitchFamily="34" charset="0"/>
              </a:rPr>
              <a:t>Homeschool</a:t>
            </a:r>
            <a:endParaRPr lang="es-MX" sz="2000" b="1" dirty="0">
              <a:solidFill>
                <a:srgbClr val="002060"/>
              </a:solidFill>
              <a:latin typeface="Lato" panose="020F0502020204030203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DB078B0-A07B-3222-16E2-634C2A27A21B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srgbClr val="333333"/>
                </a:solidFill>
                <a:latin typeface="Open Sans" panose="020B0606030504020204" pitchFamily="34" charset="0"/>
              </a:rPr>
              <a:t>Con </a:t>
            </a:r>
            <a:r>
              <a:rPr lang="es-ES" sz="4800" dirty="0" err="1">
                <a:solidFill>
                  <a:srgbClr val="333333"/>
                </a:solidFill>
                <a:latin typeface="Open Sans" panose="020B0606030504020204" pitchFamily="34" charset="0"/>
              </a:rPr>
              <a:t>Hommik</a:t>
            </a:r>
            <a:r>
              <a:rPr lang="es-ES" sz="4800" dirty="0">
                <a:solidFill>
                  <a:srgbClr val="333333"/>
                </a:solidFill>
                <a:latin typeface="Open Sans" panose="020B0606030504020204" pitchFamily="34" charset="0"/>
              </a:rPr>
              <a:t> y </a:t>
            </a:r>
            <a:r>
              <a:rPr lang="es-ES" sz="4800" dirty="0" err="1">
                <a:solidFill>
                  <a:srgbClr val="333333"/>
                </a:solidFill>
                <a:latin typeface="Open Sans" panose="020B0606030504020204" pitchFamily="34" charset="0"/>
              </a:rPr>
              <a:t>Skepsi</a:t>
            </a:r>
            <a:r>
              <a:rPr lang="es-ES" sz="4800" dirty="0">
                <a:solidFill>
                  <a:srgbClr val="333333"/>
                </a:solidFill>
                <a:latin typeface="Open Sans" panose="020B0606030504020204" pitchFamily="34" charset="0"/>
              </a:rPr>
              <a:t> ejercitemos la mente de nuestros hijos</a:t>
            </a:r>
            <a:endParaRPr lang="es-MX" sz="4800" dirty="0"/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B4B5F3D3-BA70-8DCD-AC11-77B2D06F9BA5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/>
              <a:t>Dr. José Martín Ochoa Cáceres</a:t>
            </a:r>
            <a:endParaRPr lang="es-MX" dirty="0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FF4C9CD-C4F1-098D-750B-96C639722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9" y="5355772"/>
            <a:ext cx="1563732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rma&#10;&#10;Descripción generada automáticamente con confianza baja">
            <a:extLst>
              <a:ext uri="{FF2B5EF4-FFF2-40B4-BE49-F238E27FC236}">
                <a16:creationId xmlns:a16="http://schemas.microsoft.com/office/drawing/2014/main" id="{EACFCD54-7C38-12FE-02EE-9834172D2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1" cy="6858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F0C689-CD2F-B43A-718C-18BD83543856}"/>
              </a:ext>
            </a:extLst>
          </p:cNvPr>
          <p:cNvSpPr txBox="1"/>
          <p:nvPr/>
        </p:nvSpPr>
        <p:spPr>
          <a:xfrm>
            <a:off x="595423" y="365434"/>
            <a:ext cx="4082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  <a:latin typeface="Lato" panose="020F0502020204030203" pitchFamily="34" charset="0"/>
              </a:rPr>
              <a:t>Un problema actual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9A268E07-4CEA-38D7-4934-D3AFB9F0C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0" t="18640" r="25229" b="9252"/>
          <a:stretch/>
        </p:blipFill>
        <p:spPr>
          <a:xfrm>
            <a:off x="1662793" y="1479912"/>
            <a:ext cx="8233682" cy="458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8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 con confianza baja">
            <a:extLst>
              <a:ext uri="{FF2B5EF4-FFF2-40B4-BE49-F238E27FC236}">
                <a16:creationId xmlns:a16="http://schemas.microsoft.com/office/drawing/2014/main" id="{C28F2902-E258-B968-69EA-CD97E3AF3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1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55E35F-803A-C6C1-6574-5456ED54C75A}"/>
              </a:ext>
            </a:extLst>
          </p:cNvPr>
          <p:cNvSpPr txBox="1"/>
          <p:nvPr/>
        </p:nvSpPr>
        <p:spPr>
          <a:xfrm>
            <a:off x="595422" y="365434"/>
            <a:ext cx="9649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  <a:latin typeface="Lato" panose="020F0502020204030203" pitchFamily="34" charset="0"/>
              </a:rPr>
              <a:t>La diferencia en un futuro… poner el cerebro a prueba </a:t>
            </a:r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9D1A355F-0794-089F-43B6-54C40BFD4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24583" r="6388" b="26806"/>
          <a:stretch/>
        </p:blipFill>
        <p:spPr>
          <a:xfrm>
            <a:off x="304687" y="1730849"/>
            <a:ext cx="3703320" cy="2067222"/>
          </a:xfrm>
          <a:prstGeom prst="rect">
            <a:avLst/>
          </a:prstGeom>
        </p:spPr>
      </p:pic>
      <p:pic>
        <p:nvPicPr>
          <p:cNvPr id="13" name="Imagen 12" descr="Escala de tiempo&#10;&#10;Descripción generada automáticamente">
            <a:extLst>
              <a:ext uri="{FF2B5EF4-FFF2-40B4-BE49-F238E27FC236}">
                <a16:creationId xmlns:a16="http://schemas.microsoft.com/office/drawing/2014/main" id="{F89189FE-0C28-48D1-C214-A9ABBD57EA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6" t="29722" r="8889" b="33889"/>
          <a:stretch/>
        </p:blipFill>
        <p:spPr>
          <a:xfrm>
            <a:off x="5967504" y="1988418"/>
            <a:ext cx="3703320" cy="1647333"/>
          </a:xfrm>
          <a:prstGeom prst="rect">
            <a:avLst/>
          </a:prstGeom>
        </p:spPr>
      </p:pic>
      <p:pic>
        <p:nvPicPr>
          <p:cNvPr id="14" name="Imagen 13" descr="Escala de tiempo, Código QR&#10;&#10;Descripción generada automáticamente">
            <a:extLst>
              <a:ext uri="{FF2B5EF4-FFF2-40B4-BE49-F238E27FC236}">
                <a16:creationId xmlns:a16="http://schemas.microsoft.com/office/drawing/2014/main" id="{F8539F60-EF4E-F622-9A38-0F6330D2F3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6" t="24028" r="9167" b="27778"/>
          <a:stretch/>
        </p:blipFill>
        <p:spPr>
          <a:xfrm>
            <a:off x="3061511" y="4228763"/>
            <a:ext cx="3703320" cy="2189187"/>
          </a:xfrm>
          <a:prstGeom prst="rect">
            <a:avLst/>
          </a:prstGeom>
        </p:spPr>
      </p:pic>
      <p:pic>
        <p:nvPicPr>
          <p:cNvPr id="15" name="Imagen 14" descr="Escala de tiempo&#10;&#10;Descripción generada automáticamente">
            <a:extLst>
              <a:ext uri="{FF2B5EF4-FFF2-40B4-BE49-F238E27FC236}">
                <a16:creationId xmlns:a16="http://schemas.microsoft.com/office/drawing/2014/main" id="{EBFF542D-0DCB-5A5A-CF57-82D4C662B7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t="31944" r="8333" b="32084"/>
          <a:stretch/>
        </p:blipFill>
        <p:spPr>
          <a:xfrm>
            <a:off x="7815354" y="4294124"/>
            <a:ext cx="3703320" cy="16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5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DF7B3-7D18-986C-01F5-7EA0AED7B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 con confianza baja">
            <a:extLst>
              <a:ext uri="{FF2B5EF4-FFF2-40B4-BE49-F238E27FC236}">
                <a16:creationId xmlns:a16="http://schemas.microsoft.com/office/drawing/2014/main" id="{A935CF09-DF6E-ED39-B878-E671F643C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1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4BF3962-7AB9-AD50-7F33-EB72B93C4430}"/>
              </a:ext>
            </a:extLst>
          </p:cNvPr>
          <p:cNvSpPr txBox="1"/>
          <p:nvPr/>
        </p:nvSpPr>
        <p:spPr>
          <a:xfrm>
            <a:off x="595423" y="365434"/>
            <a:ext cx="4082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002060"/>
                </a:solidFill>
                <a:latin typeface="Lato" panose="020F0502020204030203" pitchFamily="34" charset="0"/>
              </a:rPr>
              <a:t>Skepsi</a:t>
            </a:r>
            <a:r>
              <a:rPr lang="es-MX" sz="2000" b="1" dirty="0">
                <a:solidFill>
                  <a:srgbClr val="002060"/>
                </a:solidFill>
                <a:latin typeface="Lato" panose="020F0502020204030203" pitchFamily="34" charset="0"/>
              </a:rPr>
              <a:t> y sus 4 pilares</a:t>
            </a:r>
          </a:p>
        </p:txBody>
      </p:sp>
      <p:pic>
        <p:nvPicPr>
          <p:cNvPr id="3" name="Imagen 2" descr="Gráfico de embudo&#10;&#10;Descripción generada automáticamente">
            <a:extLst>
              <a:ext uri="{FF2B5EF4-FFF2-40B4-BE49-F238E27FC236}">
                <a16:creationId xmlns:a16="http://schemas.microsoft.com/office/drawing/2014/main" id="{5734E7B2-6807-357A-29C4-D37482CB8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57" y="1390225"/>
            <a:ext cx="8441494" cy="432880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0540FD0-7CD1-5AAB-BFFC-2A7AC56151F0}"/>
              </a:ext>
            </a:extLst>
          </p:cNvPr>
          <p:cNvSpPr txBox="1"/>
          <p:nvPr/>
        </p:nvSpPr>
        <p:spPr>
          <a:xfrm>
            <a:off x="2286000" y="6055567"/>
            <a:ext cx="631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Actualmente nuestro entrenamiento es para niños de 9 a 13 años</a:t>
            </a:r>
          </a:p>
        </p:txBody>
      </p:sp>
    </p:spTree>
    <p:extLst>
      <p:ext uri="{BB962C8B-B14F-4D97-AF65-F5344CB8AC3E}">
        <p14:creationId xmlns:p14="http://schemas.microsoft.com/office/powerpoint/2010/main" val="111570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F1846-73E3-EDA3-E102-C1C11FDB5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 con confianza baja">
            <a:extLst>
              <a:ext uri="{FF2B5EF4-FFF2-40B4-BE49-F238E27FC236}">
                <a16:creationId xmlns:a16="http://schemas.microsoft.com/office/drawing/2014/main" id="{CDB746D6-7B8D-657C-7177-576DD8F05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1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8DA7BD8-1CDB-909C-222E-6D2C8BFB6B1D}"/>
              </a:ext>
            </a:extLst>
          </p:cNvPr>
          <p:cNvSpPr txBox="1"/>
          <p:nvPr/>
        </p:nvSpPr>
        <p:spPr>
          <a:xfrm>
            <a:off x="595422" y="365434"/>
            <a:ext cx="9649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  <a:latin typeface="Lato" panose="020F0502020204030203" pitchFamily="34" charset="0"/>
              </a:rPr>
              <a:t>La experiencia con </a:t>
            </a:r>
            <a:r>
              <a:rPr lang="es-MX" sz="2000" b="1" dirty="0" err="1">
                <a:solidFill>
                  <a:srgbClr val="002060"/>
                </a:solidFill>
                <a:latin typeface="Lato" panose="020F0502020204030203" pitchFamily="34" charset="0"/>
              </a:rPr>
              <a:t>Hommik</a:t>
            </a:r>
            <a:r>
              <a:rPr lang="es-MX" sz="2000" b="1" dirty="0">
                <a:solidFill>
                  <a:srgbClr val="002060"/>
                </a:solidFill>
                <a:latin typeface="Lato" panose="020F0502020204030203" pitchFamily="34" charset="0"/>
              </a:rPr>
              <a:t> cerebros ejercitados, cerebros sanos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35C1D2-C88B-0B0C-A134-2B41405A4E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68" t="39861" r="29843" b="31111"/>
          <a:stretch/>
        </p:blipFill>
        <p:spPr>
          <a:xfrm>
            <a:off x="725067" y="1740247"/>
            <a:ext cx="2633857" cy="37760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3BE9150-87BD-A49E-9AE2-5EB44D8DA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59" t="39861" r="41191" b="31111"/>
          <a:stretch/>
        </p:blipFill>
        <p:spPr>
          <a:xfrm>
            <a:off x="3624718" y="1705796"/>
            <a:ext cx="2647950" cy="3776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70B4894-CCE8-8D8F-D0CA-3BFC04F01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09" t="39861" r="52682" b="31111"/>
          <a:stretch/>
        </p:blipFill>
        <p:spPr>
          <a:xfrm>
            <a:off x="6545709" y="1709385"/>
            <a:ext cx="2638425" cy="37760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C757007-9965-F473-5ED5-C9C2E47F1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22" t="39861" r="64214" b="31111"/>
          <a:stretch/>
        </p:blipFill>
        <p:spPr>
          <a:xfrm>
            <a:off x="9488375" y="1755321"/>
            <a:ext cx="2512288" cy="37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2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 con confianza baja">
            <a:extLst>
              <a:ext uri="{FF2B5EF4-FFF2-40B4-BE49-F238E27FC236}">
                <a16:creationId xmlns:a16="http://schemas.microsoft.com/office/drawing/2014/main" id="{1EB3AE26-A4FF-5C4D-153D-47B612646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1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2F530C-97C7-8B58-5F91-9BCEB66EBC41}"/>
              </a:ext>
            </a:extLst>
          </p:cNvPr>
          <p:cNvSpPr txBox="1"/>
          <p:nvPr/>
        </p:nvSpPr>
        <p:spPr>
          <a:xfrm>
            <a:off x="595422" y="365434"/>
            <a:ext cx="6986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  <a:latin typeface="Lato" panose="020F0502020204030203" pitchFamily="34" charset="0"/>
              </a:rPr>
              <a:t>Con </a:t>
            </a:r>
            <a:r>
              <a:rPr lang="es-MX" sz="2000" b="1" dirty="0" err="1">
                <a:solidFill>
                  <a:srgbClr val="002060"/>
                </a:solidFill>
                <a:latin typeface="Lato" panose="020F0502020204030203" pitchFamily="34" charset="0"/>
              </a:rPr>
              <a:t>Skepsi</a:t>
            </a:r>
            <a:r>
              <a:rPr lang="es-MX" sz="2000" b="1" dirty="0">
                <a:solidFill>
                  <a:srgbClr val="002060"/>
                </a:solidFill>
                <a:latin typeface="Lato" panose="020F0502020204030203" pitchFamily="34" charset="0"/>
              </a:rPr>
              <a:t> se estimulan los modelos de pensamiento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DB3B4E-F568-B94B-D644-E43106C2AB22}"/>
              </a:ext>
            </a:extLst>
          </p:cNvPr>
          <p:cNvSpPr txBox="1"/>
          <p:nvPr/>
        </p:nvSpPr>
        <p:spPr>
          <a:xfrm>
            <a:off x="536807" y="1120735"/>
            <a:ext cx="1150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  <a:latin typeface="Lato" panose="020F0502020204030203" pitchFamily="34" charset="0"/>
              </a:rPr>
              <a:t>Con </a:t>
            </a:r>
            <a:r>
              <a:rPr lang="es-MX" sz="2000" b="1" dirty="0" err="1">
                <a:solidFill>
                  <a:srgbClr val="002060"/>
                </a:solidFill>
                <a:latin typeface="Lato" panose="020F0502020204030203" pitchFamily="34" charset="0"/>
              </a:rPr>
              <a:t>Skepsi</a:t>
            </a:r>
            <a:r>
              <a:rPr lang="es-MX" sz="2000" b="1" dirty="0">
                <a:solidFill>
                  <a:srgbClr val="002060"/>
                </a:solidFill>
                <a:latin typeface="Lato" panose="020F0502020204030203" pitchFamily="34" charset="0"/>
              </a:rPr>
              <a:t> y </a:t>
            </a:r>
            <a:r>
              <a:rPr lang="es-MX" sz="2000" b="1" dirty="0" err="1">
                <a:solidFill>
                  <a:srgbClr val="002060"/>
                </a:solidFill>
                <a:latin typeface="Lato" panose="020F0502020204030203" pitchFamily="34" charset="0"/>
              </a:rPr>
              <a:t>Hommik</a:t>
            </a:r>
            <a:r>
              <a:rPr lang="es-MX" sz="2000" b="1" dirty="0">
                <a:solidFill>
                  <a:srgbClr val="002060"/>
                </a:solidFill>
                <a:latin typeface="Lato" panose="020F0502020204030203" pitchFamily="34" charset="0"/>
              </a:rPr>
              <a:t> entrenamos la mente de sus niños en el periodo de agosto a diciembre, durante ese tiempo los chicos desarrollaron distintas habilidades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8EAE87B-A940-BBC8-156F-0AF691481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64" y="2098505"/>
            <a:ext cx="3305175" cy="15375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6FDBA4-61D9-A397-C1F7-9E597552C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336" y="2150221"/>
            <a:ext cx="3190248" cy="14891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8C0F4CE-5E1E-B9F8-EFD4-B395AE1C3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324" y="2168958"/>
            <a:ext cx="3137494" cy="14756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2ACE3B-B8E7-17C8-1ED2-62A89B25C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46" y="4370868"/>
            <a:ext cx="3341206" cy="15545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FBB9AF2-B8CA-12B6-56C5-1DB24B4D03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7109" y="4392408"/>
            <a:ext cx="3324225" cy="15547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D60C44B-1336-56F3-AD05-7A48861DCE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1214" y="4420933"/>
            <a:ext cx="3208025" cy="14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 con confianza baja">
            <a:extLst>
              <a:ext uri="{FF2B5EF4-FFF2-40B4-BE49-F238E27FC236}">
                <a16:creationId xmlns:a16="http://schemas.microsoft.com/office/drawing/2014/main" id="{726456EB-EFFA-4CF1-E489-53F7448DB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1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4CEBBC-438D-8329-F4E2-EF2776B28469}"/>
              </a:ext>
            </a:extLst>
          </p:cNvPr>
          <p:cNvSpPr txBox="1"/>
          <p:nvPr/>
        </p:nvSpPr>
        <p:spPr>
          <a:xfrm>
            <a:off x="595423" y="365434"/>
            <a:ext cx="4881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  <a:latin typeface="Lato" panose="020F0502020204030203" pitchFamily="34" charset="0"/>
              </a:rPr>
              <a:t>Costos convenio </a:t>
            </a:r>
            <a:r>
              <a:rPr lang="es-MX" sz="2000" b="1" dirty="0" err="1">
                <a:solidFill>
                  <a:srgbClr val="002060"/>
                </a:solidFill>
                <a:latin typeface="Lato" panose="020F0502020204030203" pitchFamily="34" charset="0"/>
              </a:rPr>
              <a:t>Hommik</a:t>
            </a:r>
            <a:endParaRPr lang="es-MX" sz="2000" b="1" dirty="0">
              <a:solidFill>
                <a:srgbClr val="002060"/>
              </a:solidFill>
              <a:latin typeface="Lato" panose="020F0502020204030203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27F0A85-DF6A-9814-6245-F739DE370AAE}"/>
              </a:ext>
            </a:extLst>
          </p:cNvPr>
          <p:cNvSpPr/>
          <p:nvPr/>
        </p:nvSpPr>
        <p:spPr>
          <a:xfrm>
            <a:off x="1718971" y="1706335"/>
            <a:ext cx="2733675" cy="38290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Plan anual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Precio normal</a:t>
            </a:r>
          </a:p>
          <a:p>
            <a:pPr algn="ctr"/>
            <a:r>
              <a:rPr lang="es-MX" dirty="0"/>
              <a:t> COP$ 670.537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Precio con descuento exclusivo para </a:t>
            </a:r>
            <a:r>
              <a:rPr lang="es-MX" dirty="0" err="1"/>
              <a:t>Hommik</a:t>
            </a:r>
            <a:endParaRPr lang="es-MX" dirty="0"/>
          </a:p>
          <a:p>
            <a:pPr algn="ctr"/>
            <a:r>
              <a:rPr lang="es-MX" dirty="0"/>
              <a:t> COP$ 415.151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Del 10 de febrero a 18 de diciembre de 2025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En 10 mensualidades de 41.495 *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AFA5A9-BDFD-A0E5-B408-C04705C60673}"/>
              </a:ext>
            </a:extLst>
          </p:cNvPr>
          <p:cNvSpPr txBox="1"/>
          <p:nvPr/>
        </p:nvSpPr>
        <p:spPr>
          <a:xfrm>
            <a:off x="699796" y="6036903"/>
            <a:ext cx="7824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Oferta válida sólo por pago </a:t>
            </a:r>
            <a:r>
              <a:rPr lang="es-MX" dirty="0" err="1"/>
              <a:t>via</a:t>
            </a:r>
            <a:r>
              <a:rPr lang="es-MX" dirty="0"/>
              <a:t> PayPal y solo confirmación en la primera semana</a:t>
            </a:r>
          </a:p>
          <a:p>
            <a:r>
              <a:rPr lang="es-MX" dirty="0"/>
              <a:t>** sujeto a la convocatoria y categorías</a:t>
            </a: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7243AB1-CA6D-9A72-7B9C-ABD788368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723" y="5738326"/>
            <a:ext cx="1072102" cy="985155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BFE2740-0EAE-50D2-E27E-5884162E5792}"/>
              </a:ext>
            </a:extLst>
          </p:cNvPr>
          <p:cNvSpPr/>
          <p:nvPr/>
        </p:nvSpPr>
        <p:spPr>
          <a:xfrm>
            <a:off x="6048181" y="1644131"/>
            <a:ext cx="5546465" cy="38290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Qué incluye:</a:t>
            </a:r>
          </a:p>
          <a:p>
            <a:pPr algn="ctr"/>
            <a:endParaRPr lang="es-MX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Acceso total a plataforma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44 semanas de entrenamiento (inicio 10 de febrero)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176 Rutinas en total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Opciones para controlar planes y horarios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Atención y servicio técnico 24/7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Inscripción automática al Iberoamericano de ajedrez para </a:t>
            </a:r>
            <a:r>
              <a:rPr lang="es-MX" dirty="0" err="1"/>
              <a:t>homeschoolers</a:t>
            </a:r>
            <a:r>
              <a:rPr lang="es-MX" dirty="0"/>
              <a:t> en línea**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438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 con confianza baja">
            <a:extLst>
              <a:ext uri="{FF2B5EF4-FFF2-40B4-BE49-F238E27FC236}">
                <a16:creationId xmlns:a16="http://schemas.microsoft.com/office/drawing/2014/main" id="{50D8EC00-3E02-9200-58B2-943F56EE4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12190051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9B6088A-2B37-9BE7-873B-707DD1870158}"/>
              </a:ext>
            </a:extLst>
          </p:cNvPr>
          <p:cNvSpPr txBox="1"/>
          <p:nvPr/>
        </p:nvSpPr>
        <p:spPr>
          <a:xfrm>
            <a:off x="595423" y="365434"/>
            <a:ext cx="4881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  <a:latin typeface="Lato" panose="020F0502020204030203" pitchFamily="34" charset="0"/>
              </a:rPr>
              <a:t>Por qué un gimnasio del pensamiento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C14442F-D43A-15C9-FEE8-D97B8F74B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6" t="18504" r="24770" b="9115"/>
          <a:stretch/>
        </p:blipFill>
        <p:spPr>
          <a:xfrm>
            <a:off x="1418252" y="1362268"/>
            <a:ext cx="8892074" cy="496388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4D217CB-2D6D-01D4-13CD-C99D47DBDB3C}"/>
              </a:ext>
            </a:extLst>
          </p:cNvPr>
          <p:cNvSpPr/>
          <p:nvPr/>
        </p:nvSpPr>
        <p:spPr>
          <a:xfrm>
            <a:off x="8191500" y="1295400"/>
            <a:ext cx="2047875" cy="1762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028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 de burbujas&#10;&#10;Descripción generada automáticamente">
            <a:extLst>
              <a:ext uri="{FF2B5EF4-FFF2-40B4-BE49-F238E27FC236}">
                <a16:creationId xmlns:a16="http://schemas.microsoft.com/office/drawing/2014/main" id="{B46F3331-9D1C-3D19-488D-5EA3F5BA4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"/>
            <a:ext cx="12192000" cy="685594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8C05015-EA91-C16C-A5BE-0571771D8250}"/>
              </a:ext>
            </a:extLst>
          </p:cNvPr>
          <p:cNvSpPr txBox="1"/>
          <p:nvPr/>
        </p:nvSpPr>
        <p:spPr>
          <a:xfrm>
            <a:off x="5057194" y="2733868"/>
            <a:ext cx="2236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</a:rPr>
              <a:t>Gracias</a:t>
            </a:r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F6E445B-02B8-0AA9-A526-A64751E37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90" y="4886324"/>
            <a:ext cx="1938377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51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200</Words>
  <Application>Microsoft Office PowerPoint</Application>
  <PresentationFormat>Panorámica</PresentationFormat>
  <Paragraphs>39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estimular el desarrollo de habilidades del pensamiento en mis hijos?</dc:title>
  <dc:creator>José Martín Ochoa Càceres</dc:creator>
  <cp:lastModifiedBy>José Martín Ochoa Càceres</cp:lastModifiedBy>
  <cp:revision>25</cp:revision>
  <dcterms:created xsi:type="dcterms:W3CDTF">2023-11-09T22:28:55Z</dcterms:created>
  <dcterms:modified xsi:type="dcterms:W3CDTF">2025-01-31T20:30:14Z</dcterms:modified>
</cp:coreProperties>
</file>